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9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Manager Briefing: Carer’s Leave vs Time Off for Dependants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Liverpool Hope University – People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Differences Between Leave Types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097280"/>
          <a:ext cx="8229600" cy="4193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Feature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Carer’s Leave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Time Off for Dependants</a:t>
                      </a:r>
                    </a:p>
                  </a:txBody>
                  <a:tcPr>
                    <a:solidFill>
                      <a:srgbClr val="2F5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sz="120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Planned, foreseeable care for a dependant with a long-term care need.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Unexpected or sudden emergencies involving a dependant.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sz="1200"/>
                        <a:t>Pay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Up to 3 paid days (LHU), 2 unpaid.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Unpaid.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sz="1200"/>
                        <a:t>Eligibility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Employee must be caring for a dependant with long-term needs.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Any Hope employee, no qualifying period.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sz="120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Hospital appointments, managing long-term illness, ongoing care.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Illness/injury of dependant, breakdown of care arrangements, emergencies, unexpected incidents at school.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sz="1200"/>
                        <a:t>Evidence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Self-certification only; no evidence required.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No evidence required, but must inform manager as soon as practicable.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516">
                <a:tc>
                  <a:txBody>
                    <a:bodyPr/>
                    <a:lstStyle/>
                    <a:p>
                      <a:r>
                        <a:rPr sz="1200"/>
                        <a:t>Typical 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Up to 1 week per year (5 days).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/>
                        <a:t>Usually 1–2 days depending on emergency. fileciteturn4file0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138"/>
            <a:ext cx="8229600" cy="914082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dirty="0"/>
              <a:t>Decision Tree: Choosing the Correct Leave</a:t>
            </a:r>
            <a:br>
              <a:rPr lang="en-GB" dirty="0"/>
            </a:b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2391871"/>
            <a:ext cx="782052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dirty="0"/>
              <a:t>• Is the situation foreseeable and related to long-term caring needs?</a:t>
            </a:r>
          </a:p>
          <a:p>
            <a:r>
              <a:rPr sz="1800" dirty="0"/>
              <a:t>     → Carer’s Leave</a:t>
            </a:r>
          </a:p>
          <a:p>
            <a:endParaRPr sz="1800" dirty="0"/>
          </a:p>
          <a:p>
            <a:r>
              <a:rPr sz="1800" dirty="0"/>
              <a:t>• Is this an unexpected or sudden emergency involving a </a:t>
            </a:r>
            <a:r>
              <a:rPr sz="1800" dirty="0" err="1"/>
              <a:t>dependant</a:t>
            </a:r>
            <a:r>
              <a:rPr sz="1800" dirty="0"/>
              <a:t>? </a:t>
            </a:r>
          </a:p>
          <a:p>
            <a:r>
              <a:rPr sz="1800" dirty="0"/>
              <a:t>     → Time Off for </a:t>
            </a:r>
            <a:r>
              <a:rPr sz="1800" dirty="0" err="1"/>
              <a:t>Dependants</a:t>
            </a:r>
            <a:endParaRPr sz="1800" dirty="0"/>
          </a:p>
          <a:p>
            <a:endParaRPr sz="1800" dirty="0"/>
          </a:p>
          <a:p>
            <a:r>
              <a:rPr sz="1800" dirty="0"/>
              <a:t>• Does the situation relate to bereavement or compassionate circumstances?</a:t>
            </a:r>
          </a:p>
          <a:p>
            <a:r>
              <a:rPr sz="1800" dirty="0"/>
              <a:t>     → Compassionate Leave</a:t>
            </a:r>
          </a:p>
          <a:p>
            <a:endParaRPr sz="1800" dirty="0"/>
          </a:p>
          <a:p>
            <a:r>
              <a:rPr sz="1800" dirty="0"/>
              <a:t>• Would annual leave or flexible working be more appropriate?</a:t>
            </a:r>
          </a:p>
          <a:p>
            <a:r>
              <a:rPr sz="1800" dirty="0"/>
              <a:t>     → Annual Leave / Flexible Working Options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7C5D7F2E00D469C2E60DE32B26C0D" ma:contentTypeVersion="10" ma:contentTypeDescription="Create a new document." ma:contentTypeScope="" ma:versionID="a90035e44a4d353cc80a9db89d81d539">
  <xsd:schema xmlns:xsd="http://www.w3.org/2001/XMLSchema" xmlns:xs="http://www.w3.org/2001/XMLSchema" xmlns:p="http://schemas.microsoft.com/office/2006/metadata/properties" xmlns:ns2="29f8ced3-484f-40fe-a5d2-177e1be0d29f" xmlns:ns3="e9145173-c2d1-4541-bee7-486d815f9034" targetNamespace="http://schemas.microsoft.com/office/2006/metadata/properties" ma:root="true" ma:fieldsID="a1407bd2a82d988962dec90f14a44c1e" ns2:_="" ns3:_="">
    <xsd:import namespace="29f8ced3-484f-40fe-a5d2-177e1be0d29f"/>
    <xsd:import namespace="e9145173-c2d1-4541-bee7-486d815f9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8ced3-484f-40fe-a5d2-177e1be0d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a5b5f2b-9803-40c3-a31d-78f5c9bc8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145173-c2d1-4541-bee7-486d815f903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ed962d-4460-453c-bc7a-a1e2722606d2}" ma:internalName="TaxCatchAll" ma:showField="CatchAllData" ma:web="e9145173-c2d1-4541-bee7-486d815f90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145173-c2d1-4541-bee7-486d815f9034" xsi:nil="true"/>
    <lcf76f155ced4ddcb4097134ff3c332f xmlns="29f8ced3-484f-40fe-a5d2-177e1be0d2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0366E3-7263-4A09-8E0F-BD33FCAD23DD}"/>
</file>

<file path=customXml/itemProps2.xml><?xml version="1.0" encoding="utf-8"?>
<ds:datastoreItem xmlns:ds="http://schemas.openxmlformats.org/officeDocument/2006/customXml" ds:itemID="{9BB25EB3-A8DC-4C07-9BD0-A84CAA2C9EBD}"/>
</file>

<file path=customXml/itemProps3.xml><?xml version="1.0" encoding="utf-8"?>
<ds:datastoreItem xmlns:ds="http://schemas.openxmlformats.org/officeDocument/2006/customXml" ds:itemID="{0907D234-51C0-4F48-8225-00F8EFFE62A2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262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Manager Briefing: Carer’s Leave vs Time Off for Dependants</vt:lpstr>
      <vt:lpstr>Key Differences Between Leave Types</vt:lpstr>
      <vt:lpstr>  Decision Tree: Choosing the Correct Leave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Annmarie Lowther</dc:creator>
  <cp:keywords/>
  <dc:description>generated using python-pptx</dc:description>
  <cp:lastModifiedBy>Annmarie Lowther</cp:lastModifiedBy>
  <cp:revision>2</cp:revision>
  <dcterms:created xsi:type="dcterms:W3CDTF">2013-01-27T09:14:16Z</dcterms:created>
  <dcterms:modified xsi:type="dcterms:W3CDTF">2026-01-16T12:17:40Z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0x01010057E7C5D7F2E00D469C2E60DE32B26C0D</vt:lpwstr>
  </property>
</Properties>
</file>